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71" r:id="rId7"/>
    <p:sldId id="265" r:id="rId8"/>
    <p:sldId id="266" r:id="rId9"/>
    <p:sldId id="269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10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611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89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22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68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86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86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35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88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67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809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84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50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Жанна\Desktop\Годовой план 2023\1614804979_58-p-fon-dlya-prezentatsii-detskii-sad-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381642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</a:rPr>
              <a:t>Краткая презентация образовательной программы</a:t>
            </a:r>
            <a:br>
              <a:rPr lang="ru-RU" sz="3200" b="1" dirty="0">
                <a:solidFill>
                  <a:srgbClr val="7030A0"/>
                </a:solidFill>
              </a:rPr>
            </a:br>
            <a:r>
              <a:rPr lang="ru-RU" sz="3200" b="1" dirty="0">
                <a:solidFill>
                  <a:srgbClr val="7030A0"/>
                </a:solidFill>
              </a:rPr>
              <a:t> </a:t>
            </a:r>
            <a:r>
              <a:rPr lang="ru-RU" sz="2800" b="1" dirty="0">
                <a:solidFill>
                  <a:srgbClr val="7030A0"/>
                </a:solidFill>
              </a:rPr>
              <a:t>МДОУ </a:t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 err="1">
                <a:solidFill>
                  <a:srgbClr val="7030A0"/>
                </a:solidFill>
              </a:rPr>
              <a:t>Дуниловского</a:t>
            </a:r>
            <a:r>
              <a:rPr lang="ru-RU" sz="2800" b="1" dirty="0">
                <a:solidFill>
                  <a:srgbClr val="7030A0"/>
                </a:solidFill>
              </a:rPr>
              <a:t> детского сада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Жанна\Desktop\Годовой план 2023\1614804979_58-p-fon-dlya-prezentatsii-detskii-sad-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3816425"/>
          </a:xfrm>
        </p:spPr>
        <p:txBody>
          <a:bodyPr>
            <a:noAutofit/>
          </a:bodyPr>
          <a:lstStyle/>
          <a:p>
            <a:endParaRPr lang="ru-RU" sz="28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41141CF-25D9-4F38-AD45-CE3CE3B95E9D}"/>
              </a:ext>
            </a:extLst>
          </p:cNvPr>
          <p:cNvSpPr/>
          <p:nvPr/>
        </p:nvSpPr>
        <p:spPr>
          <a:xfrm>
            <a:off x="1115616" y="3244334"/>
            <a:ext cx="76644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/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Жанна\Desktop\Годовой план 2023\1614804979_58-p-fon-dlya-prezentatsii-detskii-sad-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208912" cy="5904656"/>
          </a:xfrm>
        </p:spPr>
        <p:txBody>
          <a:bodyPr>
            <a:noAutofit/>
          </a:bodyPr>
          <a:lstStyle/>
          <a:p>
            <a:r>
              <a:rPr lang="ru-RU" sz="2400" dirty="0" err="1">
                <a:solidFill>
                  <a:srgbClr val="FF0000"/>
                </a:solidFill>
              </a:rPr>
              <a:t>Ооп</a:t>
            </a:r>
            <a:r>
              <a:rPr lang="ru-RU" sz="2400" dirty="0">
                <a:solidFill>
                  <a:srgbClr val="FF0000"/>
                </a:solidFill>
              </a:rPr>
              <a:t> Образовательная программа дошкольного образования МДОУ </a:t>
            </a:r>
            <a:r>
              <a:rPr lang="ru-RU" sz="2400" dirty="0" err="1">
                <a:solidFill>
                  <a:srgbClr val="FF0000"/>
                </a:solidFill>
              </a:rPr>
              <a:t>Дуниловский</a:t>
            </a:r>
            <a:r>
              <a:rPr lang="ru-RU" sz="2400" dirty="0">
                <a:solidFill>
                  <a:srgbClr val="FF0000"/>
                </a:solidFill>
              </a:rPr>
              <a:t> детский сад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/>
              <a:t>Программа разработана в соответствии с Федеральной программой дошкольного образования (утверждена приказом Министерства просвещения Российской Федерации от 25.11.2022 г. № 1028) и Федеральным государственным образовательным стандартом дошкольного образования (утвержден приказом Министерства образования и науки Российской Федерации от 17.10.2013 г. № 1155, в редакции от 08.11.2022)</a:t>
            </a:r>
            <a:endParaRPr lang="ru-RU" sz="4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Жанна\Desktop\Годовой план 2023\1614804979_58-p-fon-dlya-prezentatsii-detskii-sad-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50" y="-99392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3816425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Программа включает четыре раздела: </a:t>
            </a:r>
            <a:r>
              <a:rPr lang="ru-RU" sz="3100" b="1" dirty="0">
                <a:solidFill>
                  <a:srgbClr val="7030A0"/>
                </a:solidFill>
              </a:rPr>
              <a:t>целевой, содержательный, организационный и дополнительный</a:t>
            </a:r>
            <a:r>
              <a:rPr lang="ru-RU" sz="3100" dirty="0"/>
              <a:t>,  в каждом из которых отражается обязательная часть и часть, формируемая участниками образовательных отношений</a:t>
            </a:r>
            <a:r>
              <a:rPr lang="ru-RU" dirty="0"/>
              <a:t>. </a:t>
            </a:r>
            <a:br>
              <a:rPr lang="ru-RU" dirty="0"/>
            </a:br>
            <a:endParaRPr lang="ru-RU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Жанна\Desktop\Годовой план 2023\1614804979_58-p-fon-dlya-prezentatsii-detskii-sad-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496944" cy="5472608"/>
          </a:xfrm>
        </p:spPr>
        <p:txBody>
          <a:bodyPr>
            <a:noAutofit/>
          </a:bodyPr>
          <a:lstStyle/>
          <a:p>
            <a:r>
              <a:rPr lang="ru-RU" sz="2800" dirty="0"/>
              <a:t>В </a:t>
            </a:r>
            <a:r>
              <a:rPr lang="ru-RU" sz="2800" b="1" dirty="0">
                <a:solidFill>
                  <a:srgbClr val="7030A0"/>
                </a:solidFill>
              </a:rPr>
              <a:t>целевом разделе </a:t>
            </a:r>
            <a:r>
              <a:rPr lang="ru-RU" sz="2800" dirty="0"/>
              <a:t>представлены: цели, задачи, принципы её формирования; планируемые результаты освоения Программы в младенческом, раннем, дошкольном возрастах, а также на этапе завершения освоения Программы; подходы к педагогической диагностике достижения планируемых результатов.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Жанна\Desktop\Годовой план 2023\1614804979_58-p-fon-dlya-prezentatsii-detskii-sad-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918648" cy="5904656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rgbClr val="7030A0"/>
                </a:solidFill>
              </a:rPr>
              <a:t>Содержательный раздел </a:t>
            </a:r>
            <a:r>
              <a:rPr lang="ru-RU" sz="2200" dirty="0"/>
              <a:t>включает задачи и содержание образовательной деятельности по каждой из образовательных областей для всех возрастных групп обучающихся (социально-коммуникативное, познавательное, речевое, художественно-эстетическое, физическое развитие). В нем представлены описания вариативных форм, способов, методов и средств реализации Программы; особенностей образовательной деятельности разных видов и культурных практик и способов поддержки детской инициативы; взаимодействия педагогического коллектива с семьями обучающихся.</a:t>
            </a:r>
            <a:br>
              <a:rPr lang="ru-RU" sz="2000" dirty="0"/>
            </a:br>
            <a:br>
              <a:rPr lang="ru-RU" sz="2800" dirty="0"/>
            </a:br>
            <a:endParaRPr lang="ru-RU" sz="2800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Жанна\Desktop\Годовой план 2023\1614804979_58-p-fon-dlya-prezentatsii-detskii-sad-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27584" y="731567"/>
            <a:ext cx="770485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318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8175" algn="l"/>
              </a:tabLst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Организационный раздел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включает описание психолого-педагогических и кадровых условий реализации Программы; организации развивающей предметно-пространственной среды (далее - РППС) в ДОО; материально-техническое обеспечение Программы, обеспеченность методическими материалами и средствами обучения и воспитания. Раздел включает примерные перечни художественной литературы, музыкальных произведений, произведений изобразительного искусства для использования в образовательной работе в разных возрастных группах, а также примерный перечень рекомендованных для семейного просмотра анимационных произведений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Жанна\Desktop\Годовой план 2023\1614804979_58-p-fon-dlya-prezentatsii-detskii-sad-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6120680"/>
          </a:xfrm>
        </p:spPr>
        <p:txBody>
          <a:bodyPr>
            <a:normAutofit/>
          </a:bodyPr>
          <a:lstStyle/>
          <a:p>
            <a:pPr algn="l"/>
            <a:r>
              <a:rPr lang="en-US" sz="3100" b="1" dirty="0" err="1">
                <a:solidFill>
                  <a:srgbClr val="7030A0"/>
                </a:solidFill>
              </a:rPr>
              <a:t>Программы</a:t>
            </a:r>
            <a:r>
              <a:rPr lang="en-US" sz="3100" b="1" dirty="0">
                <a:solidFill>
                  <a:srgbClr val="7030A0"/>
                </a:solidFill>
              </a:rPr>
              <a:t>:</a:t>
            </a:r>
            <a:br>
              <a:rPr lang="ru-RU" sz="2000" dirty="0"/>
            </a:br>
            <a:r>
              <a:rPr lang="ru-RU" sz="2000" dirty="0"/>
              <a:t>Федеральная образовательная программа дошкольного образования, приказ №1028 от 25.11.2022г. Министерство просвещения Российской Федерации. </a:t>
            </a:r>
            <a:br>
              <a:rPr lang="ru-RU" sz="2000" dirty="0"/>
            </a:br>
            <a:br>
              <a:rPr lang="ru-RU" sz="2700" b="1" dirty="0">
                <a:solidFill>
                  <a:srgbClr val="7030A0"/>
                </a:solidFill>
              </a:rPr>
            </a:br>
            <a:r>
              <a:rPr lang="ru-RU" sz="2700" b="1" dirty="0">
                <a:solidFill>
                  <a:srgbClr val="7030A0"/>
                </a:solidFill>
              </a:rPr>
              <a:t>Парциальная программа:</a:t>
            </a:r>
            <a:br>
              <a:rPr lang="ru-RU" sz="2000" dirty="0"/>
            </a:br>
            <a:r>
              <a:rPr lang="ru-RU" sz="2000" b="1" dirty="0">
                <a:solidFill>
                  <a:schemeClr val="tx1"/>
                </a:solidFill>
              </a:rPr>
              <a:t>-</a:t>
            </a:r>
            <a:r>
              <a:rPr lang="ru-RU" sz="2000" dirty="0">
                <a:solidFill>
                  <a:schemeClr val="tx1"/>
                </a:solidFill>
              </a:rPr>
              <a:t>парциальная общеобразовательная программа дошкольного образования «От звука к букве. Формирование звуковой  аналитико-синтетической активности дошкольников как предпосылки обучения грамоте» </a:t>
            </a:r>
            <a:r>
              <a:rPr lang="ru-RU" sz="2000" dirty="0" err="1">
                <a:solidFill>
                  <a:schemeClr val="tx1"/>
                </a:solidFill>
              </a:rPr>
              <a:t>Е.В.Колесниковой</a:t>
            </a:r>
            <a:br>
              <a:rPr lang="ru-RU" dirty="0"/>
            </a:br>
            <a:r>
              <a:rPr lang="ru-RU" sz="2400" b="1" dirty="0">
                <a:solidFill>
                  <a:srgbClr val="FF0000"/>
                </a:solidFill>
              </a:rPr>
              <a:t> </a:t>
            </a:r>
            <a:br>
              <a:rPr lang="ru-RU" sz="1800" dirty="0">
                <a:solidFill>
                  <a:srgbClr val="FF0000"/>
                </a:solidFill>
              </a:rPr>
            </a:br>
            <a:br>
              <a:rPr lang="ru-RU" sz="2000" dirty="0"/>
            </a:br>
            <a:r>
              <a:rPr lang="ru-RU" sz="2400" b="1" dirty="0">
                <a:solidFill>
                  <a:srgbClr val="7030A0"/>
                </a:solidFill>
              </a:rPr>
              <a:t>Цель: </a:t>
            </a:r>
            <a:r>
              <a:rPr lang="ru-RU" sz="1800" dirty="0"/>
              <a:t>Раскрытие основных направлений речевого развития детей 2–7 лет и задач в соответствии с требованиями Стандарта к структуре Программы, условиям ее реализации и результатам освоения, с учетом возрастных особенностей детей 2–7 лет</a:t>
            </a:r>
            <a:endParaRPr lang="ru-RU" sz="1800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Жанна\Desktop\Годовой план 2023\1614804979_58-p-fon-dlya-prezentatsii-detskii-sad-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4" y="116632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280920" cy="6048672"/>
          </a:xfrm>
        </p:spPr>
        <p:txBody>
          <a:bodyPr>
            <a:normAutofit/>
          </a:bodyPr>
          <a:lstStyle/>
          <a:p>
            <a:pPr lvl="0" algn="l" fontAlgn="base"/>
            <a:br>
              <a:rPr lang="ru-RU" sz="20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b="1" dirty="0">
                <a:solidFill>
                  <a:srgbClr val="7030A0"/>
                </a:solidFill>
              </a:rPr>
              <a:t>задачи:</a:t>
            </a:r>
            <a:br>
              <a:rPr lang="ru-RU" sz="2400" b="1" dirty="0">
                <a:solidFill>
                  <a:srgbClr val="7030A0"/>
                </a:solidFill>
              </a:rPr>
            </a:br>
            <a:r>
              <a:rPr lang="ru-RU" sz="1600" b="1" dirty="0">
                <a:solidFill>
                  <a:srgbClr val="7030A0"/>
                </a:solidFill>
              </a:rPr>
              <a:t>1)</a:t>
            </a:r>
            <a:r>
              <a:rPr lang="en-US" sz="1600" dirty="0" err="1"/>
              <a:t>Развитие</a:t>
            </a:r>
            <a:r>
              <a:rPr lang="en-US" sz="1600" dirty="0"/>
              <a:t> </a:t>
            </a:r>
            <a:r>
              <a:rPr lang="en-US" sz="1600" dirty="0" err="1"/>
              <a:t>потребности</a:t>
            </a:r>
            <a:r>
              <a:rPr lang="en-US" sz="1600" dirty="0"/>
              <a:t> </a:t>
            </a:r>
            <a:r>
              <a:rPr lang="en-US" sz="1600" dirty="0" err="1"/>
              <a:t>активно</a:t>
            </a:r>
            <a:r>
              <a:rPr lang="en-US" sz="1600" dirty="0"/>
              <a:t> </a:t>
            </a:r>
            <a:r>
              <a:rPr lang="en-US" sz="1600" dirty="0" err="1"/>
              <a:t>мыслить</a:t>
            </a:r>
            <a:r>
              <a:rPr lang="en-US" sz="1600" dirty="0"/>
              <a:t>.</a:t>
            </a:r>
            <a:br>
              <a:rPr lang="ru-RU" sz="1600" dirty="0"/>
            </a:br>
            <a:r>
              <a:rPr lang="ru-RU" sz="1600" dirty="0">
                <a:solidFill>
                  <a:srgbClr val="7030A0"/>
                </a:solidFill>
              </a:rPr>
              <a:t>2)</a:t>
            </a:r>
            <a:r>
              <a:rPr lang="ru-RU" sz="1600" dirty="0"/>
              <a:t>Создание условий не только для получения знаний, умений и навыков, но и для развития психических процессов (внимания, памяти, мышления).</a:t>
            </a:r>
            <a:br>
              <a:rPr lang="ru-RU" sz="1600" dirty="0"/>
            </a:br>
            <a:r>
              <a:rPr lang="ru-RU" sz="1600" dirty="0">
                <a:solidFill>
                  <a:srgbClr val="7030A0"/>
                </a:solidFill>
              </a:rPr>
              <a:t>3)</a:t>
            </a:r>
            <a:r>
              <a:rPr lang="ru-RU" sz="1600" dirty="0"/>
              <a:t>Формирование первоначальных лингвистических представлений о слове, звуке, предложении.</a:t>
            </a:r>
            <a:br>
              <a:rPr lang="ru-RU" sz="1600" dirty="0"/>
            </a:br>
            <a:r>
              <a:rPr lang="ru-RU" sz="1600" dirty="0">
                <a:solidFill>
                  <a:srgbClr val="7030A0"/>
                </a:solidFill>
              </a:rPr>
              <a:t>4)</a:t>
            </a:r>
            <a:r>
              <a:rPr lang="ru-RU" sz="1600" dirty="0"/>
              <a:t>Обеспечение возможности непрерывного обучения в ус­ловиях образовательной организации.</a:t>
            </a:r>
            <a:br>
              <a:rPr lang="ru-RU" sz="1600" dirty="0"/>
            </a:br>
            <a:r>
              <a:rPr lang="ru-RU" sz="1600" dirty="0">
                <a:solidFill>
                  <a:srgbClr val="7030A0"/>
                </a:solidFill>
              </a:rPr>
              <a:t>5</a:t>
            </a:r>
            <a:r>
              <a:rPr lang="ru-RU" sz="1600" dirty="0"/>
              <a:t>)</a:t>
            </a:r>
            <a:r>
              <a:rPr lang="en-US" sz="1600" dirty="0" err="1"/>
              <a:t>Развитие</a:t>
            </a:r>
            <a:r>
              <a:rPr lang="en-US" sz="1600" dirty="0"/>
              <a:t> </a:t>
            </a:r>
            <a:r>
              <a:rPr lang="en-US" sz="1600" dirty="0" err="1"/>
              <a:t>логических</a:t>
            </a:r>
            <a:r>
              <a:rPr lang="en-US" sz="1600" dirty="0"/>
              <a:t> </a:t>
            </a:r>
            <a:r>
              <a:rPr lang="en-US" sz="1600" dirty="0" err="1"/>
              <a:t>форм</a:t>
            </a:r>
            <a:r>
              <a:rPr lang="en-US" sz="1600" dirty="0"/>
              <a:t> </a:t>
            </a:r>
            <a:r>
              <a:rPr lang="en-US" sz="1600" dirty="0" err="1"/>
              <a:t>мышления</a:t>
            </a:r>
            <a:r>
              <a:rPr lang="en-US" sz="1600" dirty="0"/>
              <a:t>.</a:t>
            </a:r>
            <a:br>
              <a:rPr lang="ru-RU" sz="1600" dirty="0"/>
            </a:br>
            <a:r>
              <a:rPr lang="ru-RU" sz="1600" dirty="0">
                <a:solidFill>
                  <a:srgbClr val="7030A0"/>
                </a:solidFill>
              </a:rPr>
              <a:t>6</a:t>
            </a:r>
            <a:r>
              <a:rPr lang="en-US" sz="1600" dirty="0"/>
              <a:t>)</a:t>
            </a:r>
            <a:r>
              <a:rPr lang="en-US" sz="1600" dirty="0" err="1"/>
              <a:t>Формирование</a:t>
            </a:r>
            <a:r>
              <a:rPr lang="en-US" sz="1600" dirty="0"/>
              <a:t> </a:t>
            </a:r>
            <a:r>
              <a:rPr lang="en-US" sz="1600" dirty="0" err="1"/>
              <a:t>предпосылок</a:t>
            </a:r>
            <a:r>
              <a:rPr lang="en-US" sz="1600" dirty="0"/>
              <a:t> </a:t>
            </a:r>
            <a:r>
              <a:rPr lang="en-US" sz="1600" dirty="0" err="1"/>
              <a:t>учебной</a:t>
            </a:r>
            <a:r>
              <a:rPr lang="en-US" sz="1600" dirty="0"/>
              <a:t> </a:t>
            </a:r>
            <a:r>
              <a:rPr lang="en-US" sz="1600" dirty="0" err="1"/>
              <a:t>деятельности</a:t>
            </a:r>
            <a:r>
              <a:rPr lang="en-US" sz="1600" dirty="0"/>
              <a:t>.</a:t>
            </a:r>
            <a:br>
              <a:rPr lang="ru-RU" sz="1600" dirty="0"/>
            </a:br>
            <a:r>
              <a:rPr lang="en-US" sz="1600" dirty="0">
                <a:solidFill>
                  <a:srgbClr val="7030A0"/>
                </a:solidFill>
              </a:rPr>
              <a:t>7</a:t>
            </a:r>
            <a:r>
              <a:rPr lang="en-US" sz="1600" dirty="0"/>
              <a:t>)</a:t>
            </a:r>
            <a:r>
              <a:rPr lang="en-US" sz="1600" dirty="0" err="1"/>
              <a:t>Формирование</a:t>
            </a:r>
            <a:r>
              <a:rPr lang="en-US" sz="1600" dirty="0"/>
              <a:t> </a:t>
            </a:r>
            <a:r>
              <a:rPr lang="en-US" sz="1600" dirty="0" err="1"/>
              <a:t>инициативности</a:t>
            </a:r>
            <a:r>
              <a:rPr lang="en-US" sz="1600" dirty="0"/>
              <a:t>, </a:t>
            </a:r>
            <a:r>
              <a:rPr lang="en-US" sz="1600" dirty="0" err="1"/>
              <a:t>самостоятельности</a:t>
            </a:r>
            <a:r>
              <a:rPr lang="en-US" sz="1600" dirty="0"/>
              <a:t>.</a:t>
            </a:r>
            <a:br>
              <a:rPr lang="ru-RU" sz="1600" dirty="0"/>
            </a:br>
            <a:r>
              <a:rPr lang="en-US" sz="1600" dirty="0">
                <a:solidFill>
                  <a:srgbClr val="7030A0"/>
                </a:solidFill>
              </a:rPr>
              <a:t>8</a:t>
            </a:r>
            <a:r>
              <a:rPr lang="en-US" sz="1600" dirty="0"/>
              <a:t>)</a:t>
            </a:r>
            <a:r>
              <a:rPr lang="ru-RU" sz="1600" dirty="0"/>
              <a:t>Обеспечение вариативности и разнообразия содержания Программы, организационных форм ее усвоения.</a:t>
            </a:r>
            <a:br>
              <a:rPr lang="ru-RU" sz="1600" dirty="0"/>
            </a:br>
            <a:r>
              <a:rPr lang="en-US" sz="1600" dirty="0">
                <a:solidFill>
                  <a:srgbClr val="7030A0"/>
                </a:solidFill>
              </a:rPr>
              <a:t>9</a:t>
            </a:r>
            <a:r>
              <a:rPr lang="en-US" sz="1600" dirty="0"/>
              <a:t>)</a:t>
            </a:r>
            <a:r>
              <a:rPr lang="ru-RU" sz="1600" dirty="0"/>
              <a:t>Развитие умения применять полученные знания в разных видах деятельности (игре, общении и т. д.).</a:t>
            </a:r>
            <a:br>
              <a:rPr lang="ru-RU" sz="1600" dirty="0"/>
            </a:br>
            <a:r>
              <a:rPr lang="en-US" sz="1600" dirty="0">
                <a:solidFill>
                  <a:srgbClr val="7030A0"/>
                </a:solidFill>
              </a:rPr>
              <a:t>10</a:t>
            </a:r>
            <a:r>
              <a:rPr lang="en-US" sz="1600" dirty="0"/>
              <a:t>)</a:t>
            </a:r>
            <a:r>
              <a:rPr lang="ru-RU" sz="1600" dirty="0"/>
              <a:t>Формирование и развитие приемов умственной деятельности (анализ и синтез, сравнение, обобщение, классификация, моделирование).</a:t>
            </a:r>
            <a:br>
              <a:rPr lang="ru-RU" sz="1600" dirty="0"/>
            </a:br>
            <a:r>
              <a:rPr lang="en-US" sz="1600" dirty="0">
                <a:solidFill>
                  <a:srgbClr val="7030A0"/>
                </a:solidFill>
              </a:rPr>
              <a:t>11</a:t>
            </a:r>
            <a:r>
              <a:rPr lang="en-US" sz="1600" dirty="0"/>
              <a:t>)</a:t>
            </a:r>
            <a:r>
              <a:rPr lang="ru-RU" sz="1600" dirty="0"/>
              <a:t>Формирование простейших графических умений и навыков, развитие мелкой моторики с целью подготовки руки ребенка к письму</a:t>
            </a:r>
            <a:br>
              <a:rPr lang="ru-RU" dirty="0"/>
            </a:br>
            <a:endParaRPr lang="ru-RU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Жанна\Desktop\Годовой план 2023\1614804979_58-p-fon-dlya-prezentatsii-detskii-sad-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315A6B-67FF-48FA-A237-941CBBC96491}"/>
              </a:ext>
            </a:extLst>
          </p:cNvPr>
          <p:cNvSpPr/>
          <p:nvPr/>
        </p:nvSpPr>
        <p:spPr>
          <a:xfrm>
            <a:off x="1403648" y="1997839"/>
            <a:ext cx="67687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7030A0"/>
                </a:solidFill>
                <a:latin typeface="+mj-lt"/>
              </a:rPr>
              <a:t>Дополнительный раздел </a:t>
            </a:r>
            <a:r>
              <a:rPr lang="ru-RU" sz="2400" dirty="0">
                <a:latin typeface="+mj-lt"/>
              </a:rPr>
              <a:t>представляет собой краткую презентацию программы. </a:t>
            </a:r>
            <a:br>
              <a:rPr lang="ru-RU" sz="2400" dirty="0">
                <a:latin typeface="+mj-lt"/>
              </a:rPr>
            </a:br>
            <a:br>
              <a:rPr lang="ru-RU" sz="2400" dirty="0">
                <a:latin typeface="+mj-lt"/>
              </a:rPr>
            </a:br>
            <a:r>
              <a:rPr lang="ru-RU" sz="2400" dirty="0">
                <a:latin typeface="+mj-lt"/>
              </a:rPr>
              <a:t>В соответствии с Федеральным законом «Об образовании в Российской Федерации» (статья 13) в Программе отсутствует информация, наносящая вред физическому или психическому здоровью воспитанников и противоречащая Российскому законодательству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77</TotalTime>
  <Words>590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Tw Cen MT</vt:lpstr>
      <vt:lpstr>Tw Cen MT Condensed</vt:lpstr>
      <vt:lpstr>Wingdings 3</vt:lpstr>
      <vt:lpstr>Интеграл</vt:lpstr>
      <vt:lpstr>Краткая презентация образовательной программы  МДОУ  Дуниловского детского сада</vt:lpstr>
      <vt:lpstr>Ооп Образовательная программа дошкольного образования МДОУ Дуниловский детский сад - Программа разработана в соответствии с Федеральной программой дошкольного образования (утверждена приказом Министерства просвещения Российской Федерации от 25.11.2022 г. № 1028) и Федеральным государственным образовательным стандартом дошкольного образования (утвержден приказом Министерства образования и науки Российской Федерации от 17.10.2013 г. № 1155, в редакции от 08.11.2022)</vt:lpstr>
      <vt:lpstr>Программа включает четыре раздела: целевой, содержательный, организационный и дополнительный,  в каждом из которых отражается обязательная часть и часть, формируемая участниками образовательных отношений.  </vt:lpstr>
      <vt:lpstr>В целевом разделе представлены: цели, задачи, принципы её формирования; планируемые результаты освоения Программы в младенческом, раннем, дошкольном возрастах, а также на этапе завершения освоения Программы; подходы к педагогической диагностике достижения планируемых результатов.</vt:lpstr>
      <vt:lpstr>Содержательный раздел включает задачи и содержание образовательной деятельности по каждой из образовательных областей для всех возрастных групп обучающихся (социально-коммуникативное, познавательное, речевое, художественно-эстетическое, физическое развитие). В нем представлены описания вариативных форм, способов, методов и средств реализации Программы; особенностей образовательной деятельности разных видов и культурных практик и способов поддержки детской инициативы; взаимодействия педагогического коллектива с семьями обучающихся.  </vt:lpstr>
      <vt:lpstr>Презентация PowerPoint</vt:lpstr>
      <vt:lpstr>Программы: Федеральная образовательная программа дошкольного образования, приказ №1028 от 25.11.2022г. Министерство просвещения Российской Федерации.   Парциальная программа: -парциальная общеобразовательная программа дошкольного образования «От звука к букве. Формирование звуковой  аналитико-синтетической активности дошкольников как предпосылки обучения грамоте» Е.В.Колесниковой    Цель: Раскрытие основных направлений речевого развития детей 2–7 лет и задач в соответствии с требованиями Стандарта к структуре Программы, условиям ее реализации и результатам освоения, с учетом возрастных особенностей детей 2–7 лет</vt:lpstr>
      <vt:lpstr>   задачи: 1)Развитие потребности активно мыслить. 2)Создание условий не только для получения знаний, умений и навыков, но и для развития психических процессов (внимания, памяти, мышления). 3)Формирование первоначальных лингвистических представлений о слове, звуке, предложении. 4)Обеспечение возможности непрерывного обучения в ус­ловиях образовательной организации. 5)Развитие логических форм мышления. 6)Формирование предпосылок учебной деятельности. 7)Формирование инициативности, самостоятельности. 8)Обеспечение вариативности и разнообразия содержания Программы, организационных форм ее усвоения. 9)Развитие умения применять полученные знания в разных видах деятельности (игре, общении и т. д.). 10)Формирование и развитие приемов умственной деятельности (анализ и синтез, сравнение, обобщение, классификация, моделирование). 11)Формирование простейших графических умений и навыков, развитие мелкой моторики с целью подготовки руки ребенка к письму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образовательной программы МДОУ «Детский сад № 84»</dc:title>
  <dc:creator>Жанна</dc:creator>
  <cp:lastModifiedBy>Зав</cp:lastModifiedBy>
  <cp:revision>13</cp:revision>
  <dcterms:created xsi:type="dcterms:W3CDTF">2023-09-19T07:26:10Z</dcterms:created>
  <dcterms:modified xsi:type="dcterms:W3CDTF">2023-12-22T14:07:54Z</dcterms:modified>
</cp:coreProperties>
</file>